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2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3" r:id="rId3"/>
    <p:sldId id="344" r:id="rId4"/>
    <p:sldId id="345" r:id="rId5"/>
    <p:sldId id="346" r:id="rId6"/>
    <p:sldId id="347" r:id="rId7"/>
    <p:sldId id="350" r:id="rId8"/>
    <p:sldId id="348" r:id="rId9"/>
    <p:sldId id="349" r:id="rId10"/>
    <p:sldId id="351" r:id="rId11"/>
  </p:sldIdLst>
  <p:sldSz cx="9144000" cy="6858000" type="screen4x3"/>
  <p:notesSz cx="6858000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rancongthangipsard@outlook.com" initials="t" lastIdx="1" clrIdx="0">
    <p:extLst>
      <p:ext uri="{19B8F6BF-5375-455C-9EA6-DF929625EA0E}">
        <p15:presenceInfo xmlns:p15="http://schemas.microsoft.com/office/powerpoint/2012/main" userId="7b354b6f8e8e176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A1B5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52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302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3BA10B-9084-4AA0-A06F-BB639792694A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CB4363-321C-494D-AFA7-EC46FA7FC0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0318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B8B017-3BF2-48CC-9660-2D3AC1CEF3B5}" type="datetimeFigureOut">
              <a:rPr lang="en-AU" smtClean="0"/>
              <a:pPr/>
              <a:t>5/03/2018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EE765A-30C5-430C-B792-7B4C1605D79F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74623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EC33-33B7-46DB-8DFF-917D6BCEE129}" type="datetimeFigureOut">
              <a:rPr lang="en-US" smtClean="0"/>
              <a:pPr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E1DC-A0BD-413D-8649-3B2613D16D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3419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EC33-33B7-46DB-8DFF-917D6BCEE129}" type="datetimeFigureOut">
              <a:rPr lang="en-US" smtClean="0"/>
              <a:pPr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E1DC-A0BD-413D-8649-3B2613D16D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318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EC33-33B7-46DB-8DFF-917D6BCEE129}" type="datetimeFigureOut">
              <a:rPr lang="en-US" smtClean="0"/>
              <a:pPr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E1DC-A0BD-413D-8649-3B2613D16D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025335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EC33-33B7-46DB-8DFF-917D6BCEE129}" type="datetimeFigureOut">
              <a:rPr lang="en-US" smtClean="0"/>
              <a:pPr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E1DC-A0BD-413D-8649-3B2613D16D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648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EC33-33B7-46DB-8DFF-917D6BCEE129}" type="datetimeFigureOut">
              <a:rPr lang="en-US" smtClean="0"/>
              <a:pPr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E1DC-A0BD-413D-8649-3B2613D16D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537685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EC33-33B7-46DB-8DFF-917D6BCEE129}" type="datetimeFigureOut">
              <a:rPr lang="en-US" smtClean="0"/>
              <a:pPr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E1DC-A0BD-413D-8649-3B2613D16D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9959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EC33-33B7-46DB-8DFF-917D6BCEE129}" type="datetimeFigureOut">
              <a:rPr lang="en-US" smtClean="0"/>
              <a:pPr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E1DC-A0BD-413D-8649-3B2613D16D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8889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EC33-33B7-46DB-8DFF-917D6BCEE129}" type="datetimeFigureOut">
              <a:rPr lang="en-US" smtClean="0"/>
              <a:pPr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E1DC-A0BD-413D-8649-3B2613D16D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194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EC33-33B7-46DB-8DFF-917D6BCEE129}" type="datetimeFigureOut">
              <a:rPr lang="en-US" smtClean="0"/>
              <a:pPr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E1DC-A0BD-413D-8649-3B2613D16D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073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EC33-33B7-46DB-8DFF-917D6BCEE129}" type="datetimeFigureOut">
              <a:rPr lang="en-US" smtClean="0"/>
              <a:pPr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E1DC-A0BD-413D-8649-3B2613D16D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864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EC33-33B7-46DB-8DFF-917D6BCEE129}" type="datetimeFigureOut">
              <a:rPr lang="en-US" smtClean="0"/>
              <a:pPr/>
              <a:t>3/5/2018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E1DC-A0BD-413D-8649-3B2613D16D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807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EC33-33B7-46DB-8DFF-917D6BCEE129}" type="datetimeFigureOut">
              <a:rPr lang="en-US" smtClean="0"/>
              <a:pPr/>
              <a:t>3/5/2018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E1DC-A0BD-413D-8649-3B2613D16D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980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EC33-33B7-46DB-8DFF-917D6BCEE129}" type="datetimeFigureOut">
              <a:rPr lang="en-US" smtClean="0"/>
              <a:pPr/>
              <a:t>3/5/2018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E1DC-A0BD-413D-8649-3B2613D16D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993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EC33-33B7-46DB-8DFF-917D6BCEE129}" type="datetimeFigureOut">
              <a:rPr lang="en-US" smtClean="0"/>
              <a:pPr/>
              <a:t>3/5/2018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E1DC-A0BD-413D-8649-3B2613D16D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78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EC33-33B7-46DB-8DFF-917D6BCEE129}" type="datetimeFigureOut">
              <a:rPr lang="en-US" smtClean="0"/>
              <a:pPr/>
              <a:t>3/5/2018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E1DC-A0BD-413D-8649-3B2613D16D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7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EC33-33B7-46DB-8DFF-917D6BCEE129}" type="datetimeFigureOut">
              <a:rPr lang="en-US" smtClean="0"/>
              <a:pPr/>
              <a:t>3/5/2018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E1DC-A0BD-413D-8649-3B2613D16D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611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56EC33-33B7-46DB-8DFF-917D6BCEE129}" type="datetimeFigureOut">
              <a:rPr lang="en-US" smtClean="0"/>
              <a:pPr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13DE1DC-A0BD-413D-8649-3B2613D16D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366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  <p:sldLayoutId id="2147483756" r:id="rId14"/>
    <p:sldLayoutId id="2147483757" r:id="rId15"/>
    <p:sldLayoutId id="214748375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www.sinhhoacuchi.vn/Content/File/images/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500" y="-12854"/>
            <a:ext cx="7333247" cy="1551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5530" y="2961117"/>
            <a:ext cx="8512935" cy="3174988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algn="ctr"/>
            <a:r>
              <a:rPr lang="en-US" sz="2400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SOLUTIONS TO IMPROVE THE BUSINESS ENVIRONMENT, ENCOURAGE BUSINESSES TO INVEST IN AGRICULTURAL DEVELOPMENT</a:t>
            </a:r>
            <a:r>
              <a:rPr lang="vi-VN" sz="2400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vi-VN" sz="2400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vi-VN" sz="20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4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32185" y="2467481"/>
            <a:ext cx="3866269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anchor="ctr">
            <a:spAutoFit/>
          </a:bodyPr>
          <a:lstStyle/>
          <a:p>
            <a:pPr algn="ctr"/>
            <a:r>
              <a:rPr lang="en-AU" sz="2800" b="1" dirty="0" smtClean="0">
                <a:solidFill>
                  <a:schemeClr val="accent2">
                    <a:lumMod val="50000"/>
                  </a:schemeClr>
                </a:solidFill>
              </a:rPr>
              <a:t>DISCUSSION REPORT</a:t>
            </a:r>
            <a:endParaRPr lang="en-A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 descr="http://media3.picsearch.com/is?zsEZfJZhOdo-oKcCFiP8vDcXen_4MN-YqP1f3nlXJQY&amp;height=18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478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dn3.ivivu.com/2016/08/thang-9-ru-nhau-di-ngam-ruong-bac-thang-buoc-sang-mua-vang-ivivu-5.jpg"/>
          <p:cNvPicPr>
            <a:picLocks noChangeAspect="1" noChangeArrowheads="1"/>
          </p:cNvPicPr>
          <p:nvPr/>
        </p:nvPicPr>
        <p:blipFill rotWithShape="1">
          <a:blip r:embed="rId2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33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23377"/>
          <a:stretch/>
        </p:blipFill>
        <p:spPr bwMode="auto">
          <a:xfrm flipH="1">
            <a:off x="375521" y="0"/>
            <a:ext cx="8494295" cy="6557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11341" y="489900"/>
            <a:ext cx="8404059" cy="721383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Implementation plan for 2018-2020: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1342" y="1304140"/>
            <a:ext cx="8294908" cy="5155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300" b="1" dirty="0" smtClean="0"/>
              <a:t>Continue renovating </a:t>
            </a:r>
            <a:r>
              <a:rPr lang="en-US" sz="2300" b="1" dirty="0"/>
              <a:t>the specialized </a:t>
            </a:r>
            <a:r>
              <a:rPr lang="en-US" sz="2300" b="1" dirty="0" smtClean="0"/>
              <a:t>inspection work: </a:t>
            </a:r>
            <a:r>
              <a:rPr lang="en-US" sz="2300" dirty="0" smtClean="0"/>
              <a:t>Amend </a:t>
            </a:r>
            <a:r>
              <a:rPr lang="en-US" sz="2300" dirty="0"/>
              <a:t>legal normative </a:t>
            </a:r>
            <a:r>
              <a:rPr lang="en-US" sz="2300" dirty="0" smtClean="0"/>
              <a:t>documents, improve </a:t>
            </a:r>
            <a:r>
              <a:rPr lang="en-US" sz="2300" dirty="0"/>
              <a:t>the inspection process, </a:t>
            </a:r>
            <a:r>
              <a:rPr lang="en-US" sz="2300" dirty="0" smtClean="0"/>
              <a:t>promulgate </a:t>
            </a:r>
            <a:r>
              <a:rPr lang="en-US" sz="2300" dirty="0"/>
              <a:t>standards and regulations</a:t>
            </a:r>
            <a:endParaRPr lang="en-US" sz="2300" dirty="0" smtClean="0"/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300" b="1" dirty="0" smtClean="0"/>
              <a:t>Organize </a:t>
            </a:r>
            <a:r>
              <a:rPr lang="en-US" sz="2300" b="1" dirty="0"/>
              <a:t>and </a:t>
            </a:r>
            <a:r>
              <a:rPr lang="en-US" sz="2300" b="1" dirty="0" smtClean="0"/>
              <a:t>guide </a:t>
            </a:r>
            <a:r>
              <a:rPr lang="en-US" sz="2300" b="1" dirty="0"/>
              <a:t>the </a:t>
            </a:r>
            <a:r>
              <a:rPr lang="en-US" sz="2300" b="1" dirty="0" smtClean="0"/>
              <a:t>effective </a:t>
            </a:r>
            <a:r>
              <a:rPr lang="en-US" sz="2300" b="1" dirty="0"/>
              <a:t>implementation of policies to attract </a:t>
            </a:r>
            <a:r>
              <a:rPr lang="en-US" sz="2300" b="1" dirty="0" smtClean="0"/>
              <a:t>businesses </a:t>
            </a:r>
            <a:r>
              <a:rPr lang="en-US" sz="2300" b="1" dirty="0"/>
              <a:t>to invest in agriculture and rural </a:t>
            </a:r>
            <a:r>
              <a:rPr lang="en-US" sz="2300" b="1" dirty="0" smtClean="0"/>
              <a:t>sector </a:t>
            </a:r>
            <a:r>
              <a:rPr lang="en-US" sz="2300" dirty="0"/>
              <a:t>after the </a:t>
            </a:r>
            <a:r>
              <a:rPr lang="en-US" sz="2300" dirty="0" smtClean="0"/>
              <a:t>Decree </a:t>
            </a:r>
            <a:r>
              <a:rPr lang="en-US" sz="2300" dirty="0"/>
              <a:t>to replace Decree 210/2013 / ND-CP.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300" b="1" dirty="0" smtClean="0"/>
              <a:t>Keep on promoting </a:t>
            </a:r>
            <a:r>
              <a:rPr lang="en-US" sz="2300" b="1" dirty="0"/>
              <a:t>the restructuring of </a:t>
            </a:r>
            <a:r>
              <a:rPr lang="en-US" sz="2300" b="1" dirty="0" smtClean="0"/>
              <a:t>businesses under </a:t>
            </a:r>
            <a:r>
              <a:rPr lang="en-US" sz="2300" b="1" dirty="0"/>
              <a:t>the Ministry, create investment opportunities for the private sector</a:t>
            </a:r>
            <a:r>
              <a:rPr lang="en-US" sz="2300" b="1" dirty="0" smtClean="0"/>
              <a:t>: </a:t>
            </a:r>
            <a:r>
              <a:rPr lang="en-US" sz="2300" dirty="0" err="1" smtClean="0"/>
              <a:t>Equitization</a:t>
            </a:r>
            <a:r>
              <a:rPr lang="en-US" sz="2300" dirty="0"/>
              <a:t>, sale of capital, divestments ... create investment opportunities for the private </a:t>
            </a:r>
            <a:r>
              <a:rPr lang="en-US" sz="2300" dirty="0" smtClean="0"/>
              <a:t>sector.</a:t>
            </a:r>
          </a:p>
          <a:p>
            <a:pPr algn="r">
              <a:spcBef>
                <a:spcPts val="600"/>
              </a:spcBef>
              <a:spcAft>
                <a:spcPts val="600"/>
              </a:spcAft>
            </a:pPr>
            <a:r>
              <a:rPr lang="en-US" sz="2300" b="1" dirty="0">
                <a:solidFill>
                  <a:schemeClr val="accent2">
                    <a:lumMod val="75000"/>
                  </a:schemeClr>
                </a:solidFill>
              </a:rPr>
              <a:t>THANK YOU FOR YOUR </a:t>
            </a:r>
            <a:r>
              <a:rPr lang="en-US" sz="2300" b="1" dirty="0" smtClean="0">
                <a:solidFill>
                  <a:schemeClr val="accent2">
                    <a:lumMod val="75000"/>
                  </a:schemeClr>
                </a:solidFill>
              </a:rPr>
              <a:t>ATTENTION!</a:t>
            </a:r>
          </a:p>
        </p:txBody>
      </p:sp>
    </p:spTree>
    <p:extLst>
      <p:ext uri="{BB962C8B-B14F-4D97-AF65-F5344CB8AC3E}">
        <p14:creationId xmlns:p14="http://schemas.microsoft.com/office/powerpoint/2010/main" val="2688119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3.ivivu.com/2016/08/thang-9-ru-nhau-di-ngam-ruong-bac-thang-buoc-sang-mua-vang-ivivu-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cdn3.ivivu.com/2016/08/thang-9-ru-nhau-di-ngam-ruong-bac-thang-buoc-sang-mua-vang-ivivu-5.jpg"/>
          <p:cNvPicPr>
            <a:picLocks noChangeAspect="1" noChangeArrowheads="1"/>
          </p:cNvPicPr>
          <p:nvPr/>
        </p:nvPicPr>
        <p:blipFill rotWithShape="1">
          <a:blip r:embed="rId3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900"/>
                    </a14:imgEffect>
                    <a14:imgEffect>
                      <a14:saturation sat="33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23377"/>
          <a:stretch/>
        </p:blipFill>
        <p:spPr bwMode="auto">
          <a:xfrm flipH="1">
            <a:off x="2137558" y="0"/>
            <a:ext cx="700644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434442" y="489900"/>
            <a:ext cx="6709558" cy="721383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37558" y="1701183"/>
            <a:ext cx="700644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objectives and solutions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Major results achieved during 2015-2017 on improving the business environment, attracting enterprises to invest in agriculture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Implementation plan for 2018-2020</a:t>
            </a:r>
          </a:p>
        </p:txBody>
      </p:sp>
    </p:spTree>
    <p:extLst>
      <p:ext uri="{BB962C8B-B14F-4D97-AF65-F5344CB8AC3E}">
        <p14:creationId xmlns:p14="http://schemas.microsoft.com/office/powerpoint/2010/main" val="1323871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dn3.ivivu.com/2016/08/thang-9-ru-nhau-di-ngam-ruong-bac-thang-buoc-sang-mua-vang-ivivu-5.jpg"/>
          <p:cNvPicPr>
            <a:picLocks noChangeAspect="1" noChangeArrowheads="1"/>
          </p:cNvPicPr>
          <p:nvPr/>
        </p:nvPicPr>
        <p:blipFill rotWithShape="1">
          <a:blip r:embed="rId2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33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23377"/>
          <a:stretch/>
        </p:blipFill>
        <p:spPr bwMode="auto">
          <a:xfrm flipH="1">
            <a:off x="421104" y="-1"/>
            <a:ext cx="8494295" cy="6557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830179" y="489900"/>
            <a:ext cx="8085221" cy="721383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Objectives &amp; Solutions</a:t>
            </a:r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1106" y="1476355"/>
            <a:ext cx="8494294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Objectives: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vi-VN" sz="2200" dirty="0" smtClean="0"/>
              <a:t>1</a:t>
            </a:r>
            <a:r>
              <a:rPr lang="vi-VN" sz="2200" dirty="0"/>
              <a:t>. Improve the agricultural business environment both in terms of scores and rankings; Strive to achieve the average rating of the business environment of ASEAN 4 </a:t>
            </a:r>
            <a:r>
              <a:rPr lang="en-US" sz="2200" dirty="0" smtClean="0"/>
              <a:t>countries</a:t>
            </a:r>
            <a:r>
              <a:rPr lang="vi-VN" sz="2200" dirty="0" smtClean="0"/>
              <a:t>;</a:t>
            </a:r>
            <a:endParaRPr lang="en-US" sz="2200" dirty="0"/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vi-VN" sz="2200" dirty="0"/>
              <a:t>2. </a:t>
            </a:r>
            <a:r>
              <a:rPr lang="en-US" sz="2200" dirty="0" smtClean="0"/>
              <a:t>Enhance</a:t>
            </a:r>
            <a:r>
              <a:rPr lang="vi-VN" sz="2200" dirty="0" smtClean="0"/>
              <a:t> </a:t>
            </a:r>
            <a:r>
              <a:rPr lang="vi-VN" sz="2200" dirty="0"/>
              <a:t>the competitiveness of the agricultural sector; To strive for the target of achieving the average level of ASEAN 4 countries by 2020;</a:t>
            </a:r>
            <a:endParaRPr lang="en-US" sz="2200" dirty="0"/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vi-VN" sz="2200" dirty="0"/>
              <a:t>3. Indicators on agricultural innovation will reach the average level of ASEAN 5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countries</a:t>
            </a:r>
            <a:r>
              <a:rPr lang="en-US" sz="2200" dirty="0" smtClean="0"/>
              <a:t> </a:t>
            </a:r>
            <a:r>
              <a:rPr lang="vi-VN" sz="2200" dirty="0" smtClean="0"/>
              <a:t>by </a:t>
            </a:r>
            <a:r>
              <a:rPr lang="vi-VN" sz="2200" dirty="0"/>
              <a:t>2020;</a:t>
            </a:r>
            <a:endParaRPr lang="en-US" sz="2200" dirty="0"/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2200" dirty="0"/>
              <a:t>4. </a:t>
            </a:r>
            <a:r>
              <a:rPr lang="vi-VN" sz="2200" dirty="0"/>
              <a:t>By the end of 2017, most public services, directly related to people and businesses of the agriculture and rural development sector, are available online at level 3 and 4; By the end of 2020 the average level of ASEAN 5 countries</a:t>
            </a:r>
            <a:r>
              <a:rPr lang="vi-VN" sz="2000" dirty="0"/>
              <a:t>.</a:t>
            </a:r>
            <a:endParaRPr lang="en-US" sz="2000" dirty="0"/>
          </a:p>
          <a:p>
            <a:pPr>
              <a:spcAft>
                <a:spcPts val="1200"/>
              </a:spcAft>
            </a:pPr>
            <a:endParaRPr lang="vi-VN" sz="2800" dirty="0"/>
          </a:p>
          <a:p>
            <a:pPr marL="514350" indent="-514350">
              <a:spcAft>
                <a:spcPts val="600"/>
              </a:spcAft>
              <a:buAutoNum type="arabicPeriod"/>
            </a:pPr>
            <a:endParaRPr lang="en-US" sz="2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9278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dn3.ivivu.com/2016/08/thang-9-ru-nhau-di-ngam-ruong-bac-thang-buoc-sang-mua-vang-ivivu-5.jpg"/>
          <p:cNvPicPr>
            <a:picLocks noChangeAspect="1" noChangeArrowheads="1"/>
          </p:cNvPicPr>
          <p:nvPr/>
        </p:nvPicPr>
        <p:blipFill rotWithShape="1">
          <a:blip r:embed="rId2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33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23377"/>
          <a:stretch/>
        </p:blipFill>
        <p:spPr bwMode="auto">
          <a:xfrm flipH="1">
            <a:off x="421104" y="-38637"/>
            <a:ext cx="8494295" cy="6557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830179" y="489900"/>
            <a:ext cx="8085221" cy="721383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Objectives &amp; Solutions</a:t>
            </a:r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1105" y="1701183"/>
            <a:ext cx="8722895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solution groups: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/>
              <a:t>1</a:t>
            </a:r>
            <a:r>
              <a:rPr lang="en-US" sz="2800" dirty="0"/>
              <a:t>)</a:t>
            </a:r>
            <a:r>
              <a:rPr lang="en-US" sz="2800" dirty="0" smtClean="0"/>
              <a:t> Promoting renovation of </a:t>
            </a:r>
            <a:r>
              <a:rPr lang="en-US" sz="2800" dirty="0"/>
              <a:t>specialized </a:t>
            </a:r>
            <a:r>
              <a:rPr lang="en-US" sz="2800" dirty="0" smtClean="0"/>
              <a:t>inspection work;</a:t>
            </a:r>
            <a:endParaRPr lang="en-US" sz="28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/>
              <a:t>2) </a:t>
            </a:r>
            <a:r>
              <a:rPr lang="en-US" sz="2800" dirty="0" smtClean="0"/>
              <a:t>Supporting businesses;</a:t>
            </a:r>
            <a:endParaRPr lang="en-US" sz="28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/>
              <a:t>3) </a:t>
            </a:r>
            <a:r>
              <a:rPr lang="en-US" sz="2800" dirty="0" smtClean="0"/>
              <a:t>Improving the enforcement effectiveness of </a:t>
            </a:r>
            <a:r>
              <a:rPr lang="en-US" sz="2800" dirty="0"/>
              <a:t>anti-corruption </a:t>
            </a:r>
            <a:r>
              <a:rPr lang="en-US" sz="2800" dirty="0" smtClean="0"/>
              <a:t>measures</a:t>
            </a:r>
            <a:endParaRPr lang="vi-VN" sz="2800" dirty="0"/>
          </a:p>
          <a:p>
            <a:pPr marL="514350" indent="-514350">
              <a:buAutoNum type="arabicPeriod"/>
            </a:pPr>
            <a:endParaRPr lang="en-US" sz="2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311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dn3.ivivu.com/2016/08/thang-9-ru-nhau-di-ngam-ruong-bac-thang-buoc-sang-mua-vang-ivivu-5.jpg"/>
          <p:cNvPicPr>
            <a:picLocks noChangeAspect="1" noChangeArrowheads="1"/>
          </p:cNvPicPr>
          <p:nvPr/>
        </p:nvPicPr>
        <p:blipFill rotWithShape="1">
          <a:blip r:embed="rId2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33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23377"/>
          <a:stretch/>
        </p:blipFill>
        <p:spPr bwMode="auto">
          <a:xfrm flipH="1">
            <a:off x="421103" y="-269631"/>
            <a:ext cx="8494295" cy="6826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830179" y="489900"/>
            <a:ext cx="8085221" cy="721383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Results:</a:t>
            </a:r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5145" y="1047158"/>
            <a:ext cx="826167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1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Promoting renovation of specialized inspection work:</a:t>
            </a:r>
            <a:endParaRPr lang="en-US" sz="2800" dirty="0">
              <a:solidFill>
                <a:schemeClr val="accent2">
                  <a:lumMod val="75000"/>
                </a:schemeClr>
              </a:solidFill>
            </a:endParaRP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Basically complete </a:t>
            </a:r>
            <a:r>
              <a:rPr lang="en-US" sz="2400" dirty="0" smtClean="0"/>
              <a:t>in the review</a:t>
            </a:r>
            <a:r>
              <a:rPr lang="en-US" sz="2400" dirty="0"/>
              <a:t>, amendment and supplement of legal documents on specialized inspection: the Ministry has completed 41/49 documents, 08 remaining documents will be completed and issued in early 2018.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C</a:t>
            </a:r>
            <a:r>
              <a:rPr lang="en-US" sz="2400" dirty="0" smtClean="0"/>
              <a:t>omplete </a:t>
            </a:r>
            <a:r>
              <a:rPr lang="en-US" sz="2400" dirty="0"/>
              <a:t>the </a:t>
            </a:r>
            <a:r>
              <a:rPr lang="en-US" sz="2400" dirty="0" smtClean="0"/>
              <a:t>review and </a:t>
            </a:r>
            <a:r>
              <a:rPr lang="en-US" sz="2400" dirty="0"/>
              <a:t>cut the list of export and import goods subject to specialized inspection upon clearance (goods of Group 2)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Renovate </a:t>
            </a:r>
            <a:r>
              <a:rPr lang="en-US" sz="2400" dirty="0"/>
              <a:t>quarantine methods, quality inspection: Process improvement, socialization, promulgation of standards and regulations, reduction of charges and fees</a:t>
            </a:r>
            <a:r>
              <a:rPr lang="en-US" sz="2400" dirty="0" smtClean="0"/>
              <a:t>.</a:t>
            </a:r>
            <a:endParaRPr lang="vi-VN" sz="2400" dirty="0"/>
          </a:p>
        </p:txBody>
      </p:sp>
    </p:spTree>
    <p:extLst>
      <p:ext uri="{BB962C8B-B14F-4D97-AF65-F5344CB8AC3E}">
        <p14:creationId xmlns:p14="http://schemas.microsoft.com/office/powerpoint/2010/main" val="199718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dn3.ivivu.com/2016/08/thang-9-ru-nhau-di-ngam-ruong-bac-thang-buoc-sang-mua-vang-ivivu-5.jpg"/>
          <p:cNvPicPr>
            <a:picLocks noChangeAspect="1" noChangeArrowheads="1"/>
          </p:cNvPicPr>
          <p:nvPr/>
        </p:nvPicPr>
        <p:blipFill rotWithShape="1">
          <a:blip r:embed="rId2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33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23377"/>
          <a:stretch/>
        </p:blipFill>
        <p:spPr bwMode="auto">
          <a:xfrm flipH="1">
            <a:off x="421104" y="-1"/>
            <a:ext cx="8494295" cy="6557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830179" y="489900"/>
            <a:ext cx="8085221" cy="721383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Results…</a:t>
            </a:r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6460" y="1211283"/>
            <a:ext cx="8142698" cy="64171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2. Supporting businesses:</a:t>
            </a:r>
            <a:endParaRPr lang="en-US" sz="28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 smtClean="0"/>
              <a:t>Formulate, amend </a:t>
            </a:r>
            <a:r>
              <a:rPr lang="en-US" sz="2400" b="1" dirty="0"/>
              <a:t>and </a:t>
            </a:r>
            <a:r>
              <a:rPr lang="en-US" sz="2400" b="1" dirty="0" smtClean="0"/>
              <a:t>supplement </a:t>
            </a:r>
            <a:r>
              <a:rPr lang="en-US" sz="2400" b="1" dirty="0"/>
              <a:t>policies to encourage enterprises to invest in agriculture and rural </a:t>
            </a:r>
            <a:r>
              <a:rPr lang="en-US" sz="2400" b="1" dirty="0" smtClean="0"/>
              <a:t>sector</a:t>
            </a:r>
            <a:r>
              <a:rPr lang="en-US" sz="2400" dirty="0" smtClean="0"/>
              <a:t>: </a:t>
            </a:r>
            <a:r>
              <a:rPr lang="en-US" sz="2400" dirty="0"/>
              <a:t>Typically, in collaboration with the Ministry of Planning and Investment, the Decree No. 210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Set up the system and mechanisms to receive and handle the recommendations </a:t>
            </a:r>
            <a:r>
              <a:rPr lang="en-US" sz="2400" b="1" dirty="0" smtClean="0"/>
              <a:t>of businesses, </a:t>
            </a:r>
            <a:r>
              <a:rPr lang="en-US" sz="2400" b="1" dirty="0"/>
              <a:t>regularly organize dialogue with </a:t>
            </a:r>
            <a:r>
              <a:rPr lang="en-US" sz="2400" b="1" dirty="0" smtClean="0"/>
              <a:t>businesses.</a:t>
            </a:r>
            <a:endParaRPr lang="en-US" sz="2400" b="1" dirty="0"/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Promote </a:t>
            </a:r>
            <a:r>
              <a:rPr lang="en-US" sz="2400" b="1" dirty="0" smtClean="0"/>
              <a:t>support for small </a:t>
            </a:r>
            <a:r>
              <a:rPr lang="en-US" sz="2400" b="1" dirty="0"/>
              <a:t>and </a:t>
            </a:r>
            <a:r>
              <a:rPr lang="en-US" sz="2400" b="1" dirty="0" smtClean="0"/>
              <a:t>medium-size businesses through </a:t>
            </a:r>
            <a:r>
              <a:rPr lang="en-US" sz="2400" b="1" dirty="0"/>
              <a:t>the provision of business development services</a:t>
            </a:r>
            <a:r>
              <a:rPr lang="en-US" sz="2400" dirty="0"/>
              <a:t>: Mainly focus on business start-up and </a:t>
            </a:r>
            <a:r>
              <a:rPr lang="en-US" sz="2400" dirty="0" smtClean="0"/>
              <a:t>business management training</a:t>
            </a:r>
            <a:r>
              <a:rPr lang="en-US" sz="2800" dirty="0"/>
              <a:t>.</a:t>
            </a:r>
            <a:endParaRPr lang="en-US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vi-VN" sz="2800" dirty="0"/>
          </a:p>
          <a:p>
            <a:pPr marL="514350" indent="-514350">
              <a:buAutoNum type="arabicPeriod"/>
            </a:pPr>
            <a:endParaRPr lang="en-US" sz="2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9977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dn3.ivivu.com/2016/08/thang-9-ru-nhau-di-ngam-ruong-bac-thang-buoc-sang-mua-vang-ivivu-5.jpg"/>
          <p:cNvPicPr>
            <a:picLocks noChangeAspect="1" noChangeArrowheads="1"/>
          </p:cNvPicPr>
          <p:nvPr/>
        </p:nvPicPr>
        <p:blipFill rotWithShape="1">
          <a:blip r:embed="rId2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33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23377"/>
          <a:stretch/>
        </p:blipFill>
        <p:spPr bwMode="auto">
          <a:xfrm flipH="1">
            <a:off x="421104" y="-1"/>
            <a:ext cx="8494295" cy="6557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830179" y="489900"/>
            <a:ext cx="8085221" cy="721383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Results…</a:t>
            </a:r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8621" y="1057265"/>
            <a:ext cx="8518202" cy="4909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Supporting businesses…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600" b="1" dirty="0" smtClean="0"/>
              <a:t>Promote </a:t>
            </a:r>
            <a:r>
              <a:rPr lang="en-US" sz="2600" b="1" dirty="0"/>
              <a:t>supply of online public services  Level 3 and 4 to best support for the businesses</a:t>
            </a:r>
            <a:r>
              <a:rPr lang="en-US" sz="2600" dirty="0" smtClean="0"/>
              <a:t>: </a:t>
            </a:r>
            <a:r>
              <a:rPr lang="en-US" sz="2600" dirty="0"/>
              <a:t>To receive and process </a:t>
            </a:r>
            <a:r>
              <a:rPr lang="en-US" sz="2600" dirty="0" smtClean="0"/>
              <a:t>file </a:t>
            </a:r>
            <a:r>
              <a:rPr lang="en-US" sz="2600" dirty="0"/>
              <a:t>for 05 service groups at level 4 with 18 administrative procedures in 5 units</a:t>
            </a:r>
            <a:endParaRPr lang="vi-VN" sz="2600" b="1" dirty="0" smtClean="0"/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600" b="1" dirty="0" smtClean="0"/>
              <a:t>Cut </a:t>
            </a:r>
            <a:r>
              <a:rPr lang="en-US" sz="2600" b="1" dirty="0"/>
              <a:t>down, simplify administrative procedures to reduce the troubles for </a:t>
            </a:r>
            <a:r>
              <a:rPr lang="en-US" sz="2600" b="1" dirty="0" smtClean="0"/>
              <a:t>enterprises: 287</a:t>
            </a:r>
            <a:r>
              <a:rPr lang="en-US" sz="2600" dirty="0" smtClean="0"/>
              <a:t> </a:t>
            </a:r>
            <a:r>
              <a:rPr lang="en-US" sz="2600" dirty="0"/>
              <a:t>administrative procedures </a:t>
            </a:r>
            <a:r>
              <a:rPr lang="en-US" sz="2600" b="1" dirty="0"/>
              <a:t>(56.5%) </a:t>
            </a:r>
            <a:r>
              <a:rPr lang="en-US" sz="2600" dirty="0"/>
              <a:t>have been reviewed and proposed to be abolished, including the abolition of </a:t>
            </a:r>
            <a:r>
              <a:rPr lang="en-US" sz="2600" b="1" dirty="0"/>
              <a:t>81</a:t>
            </a:r>
            <a:r>
              <a:rPr lang="en-US" sz="2600" dirty="0"/>
              <a:t> administrative procedures, simplification of </a:t>
            </a:r>
            <a:r>
              <a:rPr lang="en-US" sz="2600" b="1" dirty="0"/>
              <a:t>205</a:t>
            </a:r>
            <a:r>
              <a:rPr lang="en-US" sz="2600" dirty="0"/>
              <a:t> administrative </a:t>
            </a:r>
            <a:r>
              <a:rPr lang="en-US" sz="2600" dirty="0" smtClean="0"/>
              <a:t>procedures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537955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dn3.ivivu.com/2016/08/thang-9-ru-nhau-di-ngam-ruong-bac-thang-buoc-sang-mua-vang-ivivu-5.jpg"/>
          <p:cNvPicPr>
            <a:picLocks noChangeAspect="1" noChangeArrowheads="1"/>
          </p:cNvPicPr>
          <p:nvPr/>
        </p:nvPicPr>
        <p:blipFill rotWithShape="1">
          <a:blip r:embed="rId2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33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23377"/>
          <a:stretch/>
        </p:blipFill>
        <p:spPr bwMode="auto">
          <a:xfrm flipH="1">
            <a:off x="421104" y="-1"/>
            <a:ext cx="8494295" cy="6557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25640" y="103293"/>
            <a:ext cx="8085221" cy="721383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Results…</a:t>
            </a:r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1341" y="824676"/>
            <a:ext cx="8294907" cy="5186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Supporting business…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b="1" dirty="0" smtClean="0"/>
              <a:t>Cut </a:t>
            </a:r>
            <a:r>
              <a:rPr lang="en-US" sz="2800" b="1" dirty="0"/>
              <a:t>down many </a:t>
            </a:r>
            <a:r>
              <a:rPr lang="en-US" sz="2800" b="1" dirty="0" smtClean="0"/>
              <a:t>investment </a:t>
            </a:r>
            <a:r>
              <a:rPr lang="en-US" sz="2800" b="1" dirty="0"/>
              <a:t>conditions are no longer suitable: </a:t>
            </a:r>
            <a:r>
              <a:rPr lang="en-US" sz="2800" dirty="0" smtClean="0"/>
              <a:t>The </a:t>
            </a:r>
            <a:r>
              <a:rPr lang="en-US" sz="2800" dirty="0"/>
              <a:t>total number of investment and business conditions is 345; Accordingly, 118 conditions (34.2%) were abolished and revised, of which </a:t>
            </a:r>
            <a:r>
              <a:rPr lang="en-US" sz="2800" dirty="0" smtClean="0"/>
              <a:t>65 conditions </a:t>
            </a:r>
            <a:r>
              <a:rPr lang="en-US" sz="2800" dirty="0"/>
              <a:t>were abolished, </a:t>
            </a:r>
            <a:r>
              <a:rPr lang="en-US" sz="2800" dirty="0" smtClean="0"/>
              <a:t>53 conditions </a:t>
            </a:r>
            <a:r>
              <a:rPr lang="en-US" sz="2800" dirty="0"/>
              <a:t>were  amended.</a:t>
            </a:r>
            <a:endParaRPr lang="it-IT" sz="2800" dirty="0" smtClean="0"/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 smtClean="0"/>
              <a:t>Restructure state-owned businesses </a:t>
            </a:r>
            <a:r>
              <a:rPr lang="en-US" sz="2400" b="1" dirty="0"/>
              <a:t>and agro-forestry </a:t>
            </a:r>
            <a:r>
              <a:rPr lang="en-US" sz="2400" b="1" dirty="0" smtClean="0"/>
              <a:t>businesses </a:t>
            </a:r>
            <a:r>
              <a:rPr lang="en-US" sz="2400" b="1" dirty="0"/>
              <a:t>(agro-forestry), </a:t>
            </a:r>
            <a:r>
              <a:rPr lang="en-US" sz="2400" dirty="0"/>
              <a:t>creating opportunities for </a:t>
            </a:r>
            <a:r>
              <a:rPr lang="en-US" sz="2400" dirty="0" smtClean="0"/>
              <a:t>businesses </a:t>
            </a:r>
            <a:r>
              <a:rPr lang="en-US" sz="2400" dirty="0"/>
              <a:t>of other economic sectors to invest on the basis of existing resources of state </a:t>
            </a:r>
            <a:r>
              <a:rPr lang="en-US" sz="2400" dirty="0" smtClean="0"/>
              <a:t>businesses</a:t>
            </a:r>
            <a:endParaRPr lang="it-IT" sz="2400" dirty="0" smtClean="0"/>
          </a:p>
        </p:txBody>
      </p:sp>
    </p:spTree>
    <p:extLst>
      <p:ext uri="{BB962C8B-B14F-4D97-AF65-F5344CB8AC3E}">
        <p14:creationId xmlns:p14="http://schemas.microsoft.com/office/powerpoint/2010/main" val="3665769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dn3.ivivu.com/2016/08/thang-9-ru-nhau-di-ngam-ruong-bac-thang-buoc-sang-mua-vang-ivivu-5.jpg"/>
          <p:cNvPicPr>
            <a:picLocks noChangeAspect="1" noChangeArrowheads="1"/>
          </p:cNvPicPr>
          <p:nvPr/>
        </p:nvPicPr>
        <p:blipFill rotWithShape="1">
          <a:blip r:embed="rId2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33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23377"/>
          <a:stretch/>
        </p:blipFill>
        <p:spPr bwMode="auto">
          <a:xfrm flipH="1">
            <a:off x="372053" y="-339971"/>
            <a:ext cx="8494295" cy="6557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11341" y="0"/>
            <a:ext cx="8085221" cy="721383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Results…</a:t>
            </a:r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1341" y="721383"/>
            <a:ext cx="8355008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Improving the enforcement effectiveness 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anti-corruption measures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 smtClean="0"/>
              <a:t>Renovating specialized </a:t>
            </a:r>
            <a:r>
              <a:rPr lang="en-US" sz="2400" b="1" dirty="0"/>
              <a:t>inspection </a:t>
            </a:r>
            <a:r>
              <a:rPr lang="en-US" sz="2400" b="1" dirty="0" smtClean="0"/>
              <a:t>work basically </a:t>
            </a:r>
            <a:r>
              <a:rPr lang="en-US" sz="2400" b="1" dirty="0"/>
              <a:t>in the field of agriculture and rural development, timely correct the unlawful acts of management agencies and civil servants</a:t>
            </a:r>
            <a:r>
              <a:rPr lang="en-US" sz="2400" dirty="0" smtClean="0"/>
              <a:t>: Strengthening </a:t>
            </a:r>
            <a:r>
              <a:rPr lang="en-US" sz="2400" dirty="0"/>
              <a:t>of irregular </a:t>
            </a:r>
            <a:r>
              <a:rPr lang="en-US" sz="2400" dirty="0" smtClean="0"/>
              <a:t>inspections, limit inspection </a:t>
            </a:r>
            <a:r>
              <a:rPr lang="en-US" sz="2400" dirty="0"/>
              <a:t>as </a:t>
            </a:r>
            <a:r>
              <a:rPr lang="en-US" sz="2400" dirty="0" smtClean="0"/>
              <a:t>planned, reduce </a:t>
            </a:r>
            <a:r>
              <a:rPr lang="en-US" sz="2400" dirty="0"/>
              <a:t>the frequency of inspections / </a:t>
            </a:r>
            <a:r>
              <a:rPr lang="en-US" sz="2400" dirty="0" smtClean="0"/>
              <a:t>checks</a:t>
            </a:r>
            <a:endParaRPr lang="vi-VN" sz="2400" dirty="0" smtClean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400" b="1" dirty="0" err="1" smtClean="0"/>
              <a:t>Publicizing</a:t>
            </a:r>
            <a:r>
              <a:rPr lang="es-ES" sz="2400" b="1" dirty="0" smtClean="0"/>
              <a:t> </a:t>
            </a:r>
            <a:r>
              <a:rPr lang="es-ES" sz="2400" b="1" dirty="0" err="1" smtClean="0"/>
              <a:t>standardized</a:t>
            </a:r>
            <a:r>
              <a:rPr lang="es-ES" sz="2400" b="1" dirty="0" smtClean="0"/>
              <a:t> </a:t>
            </a:r>
            <a:r>
              <a:rPr lang="es-ES" sz="2400" b="1" dirty="0" err="1" smtClean="0"/>
              <a:t>administrative</a:t>
            </a:r>
            <a:r>
              <a:rPr lang="es-ES" sz="2400" b="1" dirty="0" smtClean="0"/>
              <a:t> </a:t>
            </a:r>
            <a:r>
              <a:rPr lang="es-ES" sz="2400" b="1" dirty="0" err="1" smtClean="0"/>
              <a:t>procedures</a:t>
            </a:r>
            <a:r>
              <a:rPr lang="es-ES" sz="2400" b="1" dirty="0" smtClean="0"/>
              <a:t> </a:t>
            </a:r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 smtClean="0"/>
              <a:t>Transparency </a:t>
            </a:r>
            <a:r>
              <a:rPr lang="en-US" sz="2400" b="1" dirty="0"/>
              <a:t>in policy formulation of the </a:t>
            </a:r>
            <a:r>
              <a:rPr lang="en-US" sz="2400" b="1" dirty="0" smtClean="0"/>
              <a:t>sector</a:t>
            </a:r>
            <a:r>
              <a:rPr lang="en-US" sz="2400" dirty="0" smtClean="0"/>
              <a:t>: policy documents of sector are </a:t>
            </a:r>
            <a:r>
              <a:rPr lang="en-US" sz="2400" dirty="0"/>
              <a:t>widely consulted in the </a:t>
            </a:r>
            <a:r>
              <a:rPr lang="en-US" sz="2400" dirty="0" smtClean="0"/>
              <a:t>society and published </a:t>
            </a:r>
            <a:r>
              <a:rPr lang="en-US" sz="2400" dirty="0"/>
              <a:t>publicly during the drafting process. 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679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1866</TotalTime>
  <Words>725</Words>
  <Application>Microsoft Office PowerPoint</Application>
  <PresentationFormat>On-screen Show (4:3)</PresentationFormat>
  <Paragraphs>45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Trebuchet MS</vt:lpstr>
      <vt:lpstr>Wingdings 3</vt:lpstr>
      <vt:lpstr>Facet</vt:lpstr>
      <vt:lpstr>SOLUTIONS TO IMPROVE THE BUSINESS ENVIRONMENT, ENCOURAGE BUSINESSES TO INVEST IN AGRICULTURAL DEVELOPMENT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Đề xuất xây dựng dự thảo nghị định về cơ chế chính sách thu hút và thúc đẩy đầu tư vào lĩnh vực nông nghiệp</dc:title>
  <dc:creator>Thanh Nguyen</dc:creator>
  <cp:lastModifiedBy>user</cp:lastModifiedBy>
  <cp:revision>225</cp:revision>
  <dcterms:created xsi:type="dcterms:W3CDTF">2017-07-11T07:03:56Z</dcterms:created>
  <dcterms:modified xsi:type="dcterms:W3CDTF">2018-03-05T03:09:56Z</dcterms:modified>
</cp:coreProperties>
</file>